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oboto Slab"/>
      <p:regular r:id="rId15"/>
      <p:bold r:id="rId16"/>
    </p:embeddedFont>
    <p:embeddedFont>
      <p:font typeface="Robo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Slab-regular.fntdata"/><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font" Target="fonts/RobotoSlab-bold.fntdata"/><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orymaps.arcgis.com/stories/1ecaad7fe8cb4c4cb87c91e78deb427d" TargetMode="External"/><Relationship Id="rId3" Type="http://schemas.openxmlformats.org/officeDocument/2006/relationships/hyperlink" Target="https://www.arcgis.com/apps/MapJournal/index.html?appid=58c3e00881374a7b8acddade025ade64"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adias.com/06/11/2013/little-ethiopia-african-diaspora-who-call-us-capital-home-bbc-video/"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adias.com/06/11/2013/little-ethiopia-african-diaspora-who-call-us-capital-home-bbc-video/"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71f27e96a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71f27e96a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Sources: </a:t>
            </a:r>
            <a:endParaRPr/>
          </a:p>
          <a:p>
            <a:pPr indent="0" lvl="0" marL="0" rtl="0" algn="l">
              <a:spcBef>
                <a:spcPts val="0"/>
              </a:spcBef>
              <a:spcAft>
                <a:spcPts val="0"/>
              </a:spcAft>
              <a:buNone/>
            </a:pPr>
            <a:r>
              <a:rPr lang="en" u="sng">
                <a:solidFill>
                  <a:schemeClr val="hlink"/>
                </a:solidFill>
                <a:hlinkClick r:id="rId2"/>
              </a:rPr>
              <a:t>https://storymaps.arcgis.com/stories/1ecaad7fe8cb4c4cb87c91e78deb427d</a:t>
            </a:r>
            <a:endParaRPr/>
          </a:p>
          <a:p>
            <a:pPr indent="0" lvl="0" marL="0" rtl="0" algn="l">
              <a:spcBef>
                <a:spcPts val="0"/>
              </a:spcBef>
              <a:spcAft>
                <a:spcPts val="0"/>
              </a:spcAft>
              <a:buNone/>
            </a:pPr>
            <a:r>
              <a:rPr lang="en" u="sng">
                <a:solidFill>
                  <a:schemeClr val="hlink"/>
                </a:solidFill>
                <a:hlinkClick r:id="rId3"/>
              </a:rPr>
              <a:t>https://www.arcgis.com/apps/MapJournal/index.html?appid=58c3e00881374a7b8acddade025ade64</a:t>
            </a:r>
            <a:endParaRPr/>
          </a:p>
          <a:p>
            <a:pPr indent="0" lvl="0" marL="0" rtl="0" algn="l">
              <a:spcBef>
                <a:spcPts val="0"/>
              </a:spcBef>
              <a:spcAft>
                <a:spcPts val="0"/>
              </a:spcAft>
              <a:buNone/>
            </a:pPr>
            <a:r>
              <a:rPr lang="en"/>
              <a:t>Nine Lives of Marion Barry. Film.</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71f27e96a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1f27e96a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t>Source: </a:t>
            </a:r>
            <a:r>
              <a:rPr lang="en" sz="1000"/>
              <a:t>TedTalk by Prof. Stacey Sutton of Columbia University</a:t>
            </a:r>
            <a:endParaRPr sz="10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71f27e96a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71f27e96a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71f27e96a4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71f27e96a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71f37dc4c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1f37dc4c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71f27e96a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71f27e96a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71f27e96a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71f27e96a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source: </a:t>
            </a:r>
            <a:r>
              <a:rPr lang="en" u="sng">
                <a:solidFill>
                  <a:schemeClr val="hlink"/>
                </a:solidFill>
                <a:hlinkClick r:id="rId2"/>
              </a:rPr>
              <a:t>http://www.tadias.com/06/11/2013/little-ethiopia-african-diaspora-who-call-us-capital-home-bbc-video/</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71f27e96a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71f27e96a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credit: </a:t>
            </a:r>
            <a:r>
              <a:rPr lang="en" u="sng">
                <a:solidFill>
                  <a:schemeClr val="hlink"/>
                </a:solidFill>
                <a:hlinkClick r:id="rId2"/>
              </a:rPr>
              <a:t>http://www.tadias.com/06/11/2013/little-ethiopia-african-diaspora-who-call-us-capital-home-bbc-video/</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rina">
    <p:bg>
      <p:bgPr>
        <a:solidFill>
          <a:srgbClr val="7F6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youtu.be/XqogaDX48nI"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youtu.be/P1NkfATQvj4?t=1153" TargetMode="External"/><Relationship Id="rId4" Type="http://schemas.openxmlformats.org/officeDocument/2006/relationships/hyperlink" Target="http://www.youtube.com/watch?v=P1NkfATQvj4" TargetMode="External"/><Relationship Id="rId5"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rg5cI1BUZoo" TargetMode="Externa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dcist.com/story/19/05/29/in-increasingly-expensive-d-c-a-longtime-black-bookstore-looks-for-tax-relief/" TargetMode="External"/><Relationship Id="rId4" Type="http://schemas.openxmlformats.org/officeDocument/2006/relationships/image" Target="../media/image8.png"/><Relationship Id="rId5" Type="http://schemas.openxmlformats.org/officeDocument/2006/relationships/hyperlink" Target="http://www.youtube.com/watch?v=nQYbX3F1UwY" TargetMode="External"/><Relationship Id="rId6"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amu.org/story/16/04/21/how_did_the_dc_region_become_home_to_the_largest_population_of_ethiopians_in_the_us/" TargetMode="External"/><Relationship Id="rId4" Type="http://schemas.openxmlformats.org/officeDocument/2006/relationships/hyperlink" Target="http://www.youtube.com/watch?v=KL0W3jtKMcs" TargetMode="External"/><Relationship Id="rId5"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hyperlink" Target="http://www.youtube.com/watch?v=SzhIL-SLOaE" TargetMode="External"/><Relationship Id="rId5"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AMST 140 Washington: Life inside a Monument</a:t>
            </a:r>
            <a:endParaRPr/>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6"/>
                </a:solidFill>
              </a:rPr>
              <a:t>Week 10: Neighborhood Change and Displacement</a:t>
            </a:r>
            <a:endParaRPr>
              <a:solidFill>
                <a:schemeClr val="accent6"/>
              </a:solidFill>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Actions of Individuals and Groups </a:t>
            </a:r>
            <a:r>
              <a:rPr i="1" lang="en"/>
              <a:t>Matter</a:t>
            </a:r>
            <a:endParaRPr i="1"/>
          </a:p>
        </p:txBody>
      </p:sp>
      <p:pic>
        <p:nvPicPr>
          <p:cNvPr id="70" name="Google Shape;70;p14"/>
          <p:cNvPicPr preferRelativeResize="0"/>
          <p:nvPr/>
        </p:nvPicPr>
        <p:blipFill>
          <a:blip r:embed="rId3">
            <a:alphaModFix/>
          </a:blip>
          <a:stretch>
            <a:fillRect/>
          </a:stretch>
        </p:blipFill>
        <p:spPr>
          <a:xfrm>
            <a:off x="4679925" y="3717875"/>
            <a:ext cx="2595625" cy="1342125"/>
          </a:xfrm>
          <a:prstGeom prst="rect">
            <a:avLst/>
          </a:prstGeom>
          <a:noFill/>
          <a:ln>
            <a:noFill/>
          </a:ln>
        </p:spPr>
      </p:pic>
      <p:pic>
        <p:nvPicPr>
          <p:cNvPr id="71" name="Google Shape;71;p14"/>
          <p:cNvPicPr preferRelativeResize="0"/>
          <p:nvPr/>
        </p:nvPicPr>
        <p:blipFill>
          <a:blip r:embed="rId4">
            <a:alphaModFix/>
          </a:blip>
          <a:stretch>
            <a:fillRect/>
          </a:stretch>
        </p:blipFill>
        <p:spPr>
          <a:xfrm>
            <a:off x="-132450" y="1517250"/>
            <a:ext cx="4922476" cy="2768893"/>
          </a:xfrm>
          <a:prstGeom prst="rect">
            <a:avLst/>
          </a:prstGeom>
          <a:noFill/>
          <a:ln>
            <a:noFill/>
          </a:ln>
        </p:spPr>
      </p:pic>
      <p:pic>
        <p:nvPicPr>
          <p:cNvPr id="72" name="Google Shape;72;p14"/>
          <p:cNvPicPr preferRelativeResize="0"/>
          <p:nvPr/>
        </p:nvPicPr>
        <p:blipFill>
          <a:blip r:embed="rId5">
            <a:alphaModFix/>
          </a:blip>
          <a:stretch>
            <a:fillRect/>
          </a:stretch>
        </p:blipFill>
        <p:spPr>
          <a:xfrm>
            <a:off x="5240425" y="1370287"/>
            <a:ext cx="2888750" cy="21214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Refresher: Gentrification</a:t>
            </a:r>
            <a:endParaRPr/>
          </a:p>
        </p:txBody>
      </p:sp>
      <p:sp>
        <p:nvSpPr>
          <p:cNvPr id="78" name="Google Shape;78;p15"/>
          <p:cNvSpPr txBox="1"/>
          <p:nvPr/>
        </p:nvSpPr>
        <p:spPr>
          <a:xfrm>
            <a:off x="252550" y="1428300"/>
            <a:ext cx="4177200" cy="3511500"/>
          </a:xfrm>
          <a:prstGeom prst="rect">
            <a:avLst/>
          </a:prstGeom>
          <a:solidFill>
            <a:srgbClr val="B7B7B7"/>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Roboto"/>
                <a:ea typeface="Roboto"/>
                <a:cs typeface="Roboto"/>
                <a:sym typeface="Roboto"/>
              </a:rPr>
              <a:t>The processes by which: </a:t>
            </a:r>
            <a:endParaRPr>
              <a:latin typeface="Roboto"/>
              <a:ea typeface="Roboto"/>
              <a:cs typeface="Roboto"/>
              <a:sym typeface="Roboto"/>
            </a:endParaRPr>
          </a:p>
          <a:p>
            <a:pPr indent="0" lvl="0" marL="0" rtl="0" algn="l">
              <a:lnSpc>
                <a:spcPct val="115000"/>
              </a:lnSpc>
              <a:spcBef>
                <a:spcPts val="1600"/>
              </a:spcBef>
              <a:spcAft>
                <a:spcPts val="0"/>
              </a:spcAft>
              <a:buNone/>
            </a:pPr>
            <a:r>
              <a:rPr b="1" lang="en" sz="1800" u="sng">
                <a:latin typeface="Roboto"/>
                <a:ea typeface="Roboto"/>
                <a:cs typeface="Roboto"/>
                <a:sym typeface="Roboto"/>
              </a:rPr>
              <a:t>Higher income or higher status people</a:t>
            </a:r>
            <a:r>
              <a:rPr lang="en" sz="1800" u="sng">
                <a:latin typeface="Roboto"/>
                <a:ea typeface="Roboto"/>
                <a:cs typeface="Roboto"/>
                <a:sym typeface="Roboto"/>
              </a:rPr>
              <a:t> </a:t>
            </a:r>
            <a:r>
              <a:rPr b="1" lang="en" sz="1800" u="sng">
                <a:latin typeface="Roboto"/>
                <a:ea typeface="Roboto"/>
                <a:cs typeface="Roboto"/>
                <a:sym typeface="Roboto"/>
              </a:rPr>
              <a:t>relocate to or invest in low income, urban neighborhoods</a:t>
            </a:r>
            <a:r>
              <a:rPr lang="en" sz="1800">
                <a:latin typeface="Roboto"/>
                <a:ea typeface="Roboto"/>
                <a:cs typeface="Roboto"/>
                <a:sym typeface="Roboto"/>
              </a:rPr>
              <a:t>. </a:t>
            </a:r>
            <a:endParaRPr sz="1800">
              <a:latin typeface="Roboto"/>
              <a:ea typeface="Roboto"/>
              <a:cs typeface="Roboto"/>
              <a:sym typeface="Roboto"/>
            </a:endParaRPr>
          </a:p>
          <a:p>
            <a:pPr indent="-317500" lvl="0" marL="457200" rtl="0" algn="l">
              <a:lnSpc>
                <a:spcPct val="115000"/>
              </a:lnSpc>
              <a:spcBef>
                <a:spcPts val="1600"/>
              </a:spcBef>
              <a:spcAft>
                <a:spcPts val="0"/>
              </a:spcAft>
              <a:buClr>
                <a:srgbClr val="000000"/>
              </a:buClr>
              <a:buSzPts val="1400"/>
              <a:buFont typeface="Roboto"/>
              <a:buChar char="●"/>
            </a:pPr>
            <a:r>
              <a:rPr lang="en">
                <a:latin typeface="Roboto"/>
                <a:ea typeface="Roboto"/>
                <a:cs typeface="Roboto"/>
                <a:sym typeface="Roboto"/>
              </a:rPr>
              <a:t>These neighborhoods have been historically disinvested by both the public and private sectors</a:t>
            </a:r>
            <a:endParaRPr>
              <a:latin typeface="Roboto"/>
              <a:ea typeface="Roboto"/>
              <a:cs typeface="Roboto"/>
              <a:sym typeface="Roboto"/>
            </a:endParaRPr>
          </a:p>
          <a:p>
            <a:pPr indent="-317500" lvl="0" marL="457200" rtl="0" algn="l">
              <a:lnSpc>
                <a:spcPct val="115000"/>
              </a:lnSpc>
              <a:spcBef>
                <a:spcPts val="0"/>
              </a:spcBef>
              <a:spcAft>
                <a:spcPts val="0"/>
              </a:spcAft>
              <a:buClr>
                <a:srgbClr val="000000"/>
              </a:buClr>
              <a:buSzPts val="1400"/>
              <a:buFont typeface="Roboto"/>
              <a:buChar char="●"/>
            </a:pPr>
            <a:r>
              <a:rPr lang="en">
                <a:latin typeface="Roboto"/>
                <a:ea typeface="Roboto"/>
                <a:cs typeface="Roboto"/>
                <a:sym typeface="Roboto"/>
              </a:rPr>
              <a:t>So as higher income people move to these areas, it’s typically to capitalize on the low property values </a:t>
            </a:r>
            <a:endParaRPr>
              <a:latin typeface="Roboto"/>
              <a:ea typeface="Roboto"/>
              <a:cs typeface="Roboto"/>
              <a:sym typeface="Roboto"/>
            </a:endParaRPr>
          </a:p>
          <a:p>
            <a:pPr indent="0" lvl="0" marL="0" rtl="0" algn="l">
              <a:lnSpc>
                <a:spcPct val="115000"/>
              </a:lnSpc>
              <a:spcBef>
                <a:spcPts val="1600"/>
              </a:spcBef>
              <a:spcAft>
                <a:spcPts val="1600"/>
              </a:spcAft>
              <a:buNone/>
            </a:pPr>
            <a:r>
              <a:t/>
            </a:r>
            <a:endParaRPr b="1" sz="1800">
              <a:latin typeface="Roboto"/>
              <a:ea typeface="Roboto"/>
              <a:cs typeface="Roboto"/>
              <a:sym typeface="Roboto"/>
            </a:endParaRPr>
          </a:p>
        </p:txBody>
      </p:sp>
      <p:sp>
        <p:nvSpPr>
          <p:cNvPr id="79" name="Google Shape;79;p15"/>
          <p:cNvSpPr/>
          <p:nvPr/>
        </p:nvSpPr>
        <p:spPr>
          <a:xfrm>
            <a:off x="4687500" y="2712425"/>
            <a:ext cx="933900" cy="686100"/>
          </a:xfrm>
          <a:prstGeom prst="rightArrow">
            <a:avLst>
              <a:gd fmla="val 50000" name="adj1"/>
              <a:gd fmla="val 50000" name="adj2"/>
            </a:avLst>
          </a:prstGeom>
          <a:solidFill>
            <a:srgbClr val="FF0000"/>
          </a:solidFill>
          <a:ln cap="flat" cmpd="sng" w="9525">
            <a:solidFill>
              <a:srgbClr val="00406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5"/>
          <p:cNvSpPr txBox="1"/>
          <p:nvPr/>
        </p:nvSpPr>
        <p:spPr>
          <a:xfrm>
            <a:off x="5879150" y="1511225"/>
            <a:ext cx="3000000" cy="3088500"/>
          </a:xfrm>
          <a:prstGeom prst="rect">
            <a:avLst/>
          </a:prstGeom>
          <a:solidFill>
            <a:srgbClr val="CFE2F3"/>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latin typeface="Roboto"/>
                <a:ea typeface="Roboto"/>
                <a:cs typeface="Roboto"/>
                <a:sym typeface="Roboto"/>
              </a:rPr>
              <a:t>In doing so they:</a:t>
            </a:r>
            <a:r>
              <a:rPr lang="en" sz="1800">
                <a:latin typeface="Roboto"/>
                <a:ea typeface="Roboto"/>
                <a:cs typeface="Roboto"/>
                <a:sym typeface="Roboto"/>
              </a:rPr>
              <a:t> </a:t>
            </a:r>
            <a:endParaRPr sz="1800">
              <a:latin typeface="Roboto"/>
              <a:ea typeface="Roboto"/>
              <a:cs typeface="Roboto"/>
              <a:sym typeface="Roboto"/>
            </a:endParaRPr>
          </a:p>
          <a:p>
            <a:pPr indent="-342900" lvl="0" marL="457200" rtl="0" algn="l">
              <a:lnSpc>
                <a:spcPct val="115000"/>
              </a:lnSpc>
              <a:spcBef>
                <a:spcPts val="1600"/>
              </a:spcBef>
              <a:spcAft>
                <a:spcPts val="0"/>
              </a:spcAft>
              <a:buClr>
                <a:srgbClr val="9900FF"/>
              </a:buClr>
              <a:buSzPts val="1800"/>
              <a:buFont typeface="Roboto"/>
              <a:buAutoNum type="arabicPeriod"/>
            </a:pPr>
            <a:r>
              <a:rPr b="1" lang="en" sz="1800" u="sng">
                <a:latin typeface="Roboto"/>
                <a:ea typeface="Roboto"/>
                <a:cs typeface="Roboto"/>
                <a:sym typeface="Roboto"/>
              </a:rPr>
              <a:t>inflate</a:t>
            </a:r>
            <a:r>
              <a:rPr b="1" lang="en" sz="1800">
                <a:solidFill>
                  <a:srgbClr val="9900FF"/>
                </a:solidFill>
                <a:latin typeface="Roboto"/>
                <a:ea typeface="Roboto"/>
                <a:cs typeface="Roboto"/>
                <a:sym typeface="Roboto"/>
              </a:rPr>
              <a:t> property values </a:t>
            </a:r>
            <a:endParaRPr b="1" sz="1800">
              <a:solidFill>
                <a:srgbClr val="9900FF"/>
              </a:solidFill>
              <a:latin typeface="Roboto"/>
              <a:ea typeface="Roboto"/>
              <a:cs typeface="Roboto"/>
              <a:sym typeface="Roboto"/>
            </a:endParaRPr>
          </a:p>
          <a:p>
            <a:pPr indent="-342900" lvl="0" marL="457200" rtl="0" algn="l">
              <a:lnSpc>
                <a:spcPct val="115000"/>
              </a:lnSpc>
              <a:spcBef>
                <a:spcPts val="0"/>
              </a:spcBef>
              <a:spcAft>
                <a:spcPts val="0"/>
              </a:spcAft>
              <a:buClr>
                <a:srgbClr val="0000FF"/>
              </a:buClr>
              <a:buSzPts val="1800"/>
              <a:buFont typeface="Roboto"/>
              <a:buAutoNum type="arabicPeriod"/>
            </a:pPr>
            <a:r>
              <a:rPr b="1" lang="en" sz="1800" u="sng">
                <a:latin typeface="Roboto"/>
                <a:ea typeface="Roboto"/>
                <a:cs typeface="Roboto"/>
                <a:sym typeface="Roboto"/>
              </a:rPr>
              <a:t>displace</a:t>
            </a:r>
            <a:r>
              <a:rPr b="1" lang="en" sz="1800">
                <a:solidFill>
                  <a:srgbClr val="0000FF"/>
                </a:solidFill>
                <a:latin typeface="Roboto"/>
                <a:ea typeface="Roboto"/>
                <a:cs typeface="Roboto"/>
                <a:sym typeface="Roboto"/>
              </a:rPr>
              <a:t> low income people</a:t>
            </a:r>
            <a:endParaRPr b="1" sz="1800">
              <a:solidFill>
                <a:srgbClr val="0000FF"/>
              </a:solidFill>
              <a:latin typeface="Roboto"/>
              <a:ea typeface="Roboto"/>
              <a:cs typeface="Roboto"/>
              <a:sym typeface="Roboto"/>
            </a:endParaRPr>
          </a:p>
          <a:p>
            <a:pPr indent="-342900" lvl="0" marL="457200" rtl="0" algn="l">
              <a:lnSpc>
                <a:spcPct val="115000"/>
              </a:lnSpc>
              <a:spcBef>
                <a:spcPts val="0"/>
              </a:spcBef>
              <a:spcAft>
                <a:spcPts val="0"/>
              </a:spcAft>
              <a:buClr>
                <a:srgbClr val="E69138"/>
              </a:buClr>
              <a:buSzPts val="1800"/>
              <a:buFont typeface="Roboto"/>
              <a:buAutoNum type="arabicPeriod"/>
            </a:pPr>
            <a:r>
              <a:rPr b="1" lang="en" sz="1800" u="sng">
                <a:latin typeface="Roboto"/>
                <a:ea typeface="Roboto"/>
                <a:cs typeface="Roboto"/>
                <a:sym typeface="Roboto"/>
              </a:rPr>
              <a:t>fundamentally alter</a:t>
            </a:r>
            <a:r>
              <a:rPr b="1" lang="en" sz="1800">
                <a:latin typeface="Roboto"/>
                <a:ea typeface="Roboto"/>
                <a:cs typeface="Roboto"/>
                <a:sym typeface="Roboto"/>
              </a:rPr>
              <a:t> </a:t>
            </a:r>
            <a:r>
              <a:rPr b="1" lang="en" sz="1800">
                <a:solidFill>
                  <a:srgbClr val="E69138"/>
                </a:solidFill>
                <a:latin typeface="Roboto"/>
                <a:ea typeface="Roboto"/>
                <a:cs typeface="Roboto"/>
                <a:sym typeface="Roboto"/>
              </a:rPr>
              <a:t>the culture and character of neighborhood</a:t>
            </a:r>
            <a:endParaRPr>
              <a:solidFill>
                <a:srgbClr val="E69138"/>
              </a:solidFill>
            </a:endParaRPr>
          </a:p>
        </p:txBody>
      </p:sp>
      <p:sp>
        <p:nvSpPr>
          <p:cNvPr id="81" name="Google Shape;81;p15"/>
          <p:cNvSpPr txBox="1"/>
          <p:nvPr/>
        </p:nvSpPr>
        <p:spPr>
          <a:xfrm>
            <a:off x="5817350" y="4730400"/>
            <a:ext cx="3061800" cy="20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r:id="rId3"/>
              </a:rPr>
              <a:t>https://youtu.be/XqogaDX48nI</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Finish the Remainder of Film: Chocolate City</a:t>
            </a:r>
            <a:endParaRPr/>
          </a:p>
        </p:txBody>
      </p:sp>
      <p:sp>
        <p:nvSpPr>
          <p:cNvPr id="87" name="Google Shape;87;p16"/>
          <p:cNvSpPr txBox="1"/>
          <p:nvPr>
            <p:ph idx="1" type="body"/>
          </p:nvPr>
        </p:nvSpPr>
        <p:spPr>
          <a:xfrm>
            <a:off x="387900" y="1489825"/>
            <a:ext cx="18921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00"/>
              <a:t>Start Play at: 19:13 </a:t>
            </a:r>
            <a:r>
              <a:rPr lang="en" sz="1000" u="sng">
                <a:solidFill>
                  <a:schemeClr val="hlink"/>
                </a:solidFill>
                <a:hlinkClick r:id="rId3"/>
              </a:rPr>
              <a:t>https://youtu.be/P1NkfATQvj4?t=1153</a:t>
            </a:r>
            <a:endParaRPr sz="1000"/>
          </a:p>
          <a:p>
            <a:pPr indent="0" lvl="0" marL="0" rtl="0" algn="l">
              <a:spcBef>
                <a:spcPts val="1600"/>
              </a:spcBef>
              <a:spcAft>
                <a:spcPts val="1600"/>
              </a:spcAft>
              <a:buNone/>
            </a:pPr>
            <a:r>
              <a:t/>
            </a:r>
            <a:endParaRPr/>
          </a:p>
        </p:txBody>
      </p:sp>
      <p:pic>
        <p:nvPicPr>
          <p:cNvPr descr="In this 45 minute-long documentary film-makers Sam Wild and Ellie Walton address the issue of gentrification of Washington, DC. Through the experiences of a number of largely black residents the film explores how the city is being altered as property prices rise and local communities are forced out of the world's most famous capital." id="88" name="Google Shape;88;p16" title="Chocolate City: Full Documentary">
            <a:hlinkClick r:id="rId4"/>
          </p:cNvPr>
          <p:cNvPicPr preferRelativeResize="0"/>
          <p:nvPr/>
        </p:nvPicPr>
        <p:blipFill>
          <a:blip r:embed="rId5">
            <a:alphaModFix/>
          </a:blip>
          <a:stretch>
            <a:fillRect/>
          </a:stretch>
        </p:blipFill>
        <p:spPr>
          <a:xfrm>
            <a:off x="2432400" y="1296525"/>
            <a:ext cx="4572000" cy="3429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Film: Chocolate City</a:t>
            </a:r>
            <a:endParaRPr/>
          </a:p>
        </p:txBody>
      </p:sp>
      <p:sp>
        <p:nvSpPr>
          <p:cNvPr id="94" name="Google Shape;94;p17"/>
          <p:cNvSpPr txBox="1"/>
          <p:nvPr>
            <p:ph idx="1" type="body"/>
          </p:nvPr>
        </p:nvSpPr>
        <p:spPr>
          <a:xfrm>
            <a:off x="387900" y="1489825"/>
            <a:ext cx="8368200" cy="3378300"/>
          </a:xfrm>
          <a:prstGeom prst="rect">
            <a:avLst/>
          </a:prstGeom>
          <a:solidFill>
            <a:srgbClr val="3D85C6"/>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For your </a:t>
            </a:r>
            <a:r>
              <a:rPr i="1" lang="en"/>
              <a:t>own notes</a:t>
            </a:r>
            <a:r>
              <a:rPr lang="en"/>
              <a:t> please record the following answers:</a:t>
            </a:r>
            <a:endParaRPr/>
          </a:p>
          <a:p>
            <a:pPr indent="-317500" lvl="0" marL="457200" rtl="0" algn="l">
              <a:spcBef>
                <a:spcPts val="1600"/>
              </a:spcBef>
              <a:spcAft>
                <a:spcPts val="0"/>
              </a:spcAft>
              <a:buClr>
                <a:srgbClr val="FFFF00"/>
              </a:buClr>
              <a:buSzPts val="1400"/>
              <a:buFont typeface="Arial"/>
              <a:buAutoNum type="arabicParenR"/>
            </a:pPr>
            <a:r>
              <a:rPr lang="en" sz="1400">
                <a:solidFill>
                  <a:srgbClr val="FFFF00"/>
                </a:solidFill>
                <a:latin typeface="Arial"/>
                <a:ea typeface="Arial"/>
                <a:cs typeface="Arial"/>
                <a:sym typeface="Arial"/>
              </a:rPr>
              <a:t>How did residents talk about their losses? </a:t>
            </a:r>
            <a:endParaRPr sz="1400">
              <a:solidFill>
                <a:srgbClr val="FFFF00"/>
              </a:solidFill>
              <a:latin typeface="Arial"/>
              <a:ea typeface="Arial"/>
              <a:cs typeface="Arial"/>
              <a:sym typeface="Arial"/>
            </a:endParaRPr>
          </a:p>
          <a:p>
            <a:pPr indent="0" lvl="0" marL="0" rtl="0" algn="l">
              <a:spcBef>
                <a:spcPts val="0"/>
              </a:spcBef>
              <a:spcAft>
                <a:spcPts val="0"/>
              </a:spcAft>
              <a:buNone/>
            </a:pPr>
            <a:r>
              <a:t/>
            </a:r>
            <a:endParaRPr sz="1400">
              <a:solidFill>
                <a:srgbClr val="FFFF00"/>
              </a:solidFill>
              <a:latin typeface="Arial"/>
              <a:ea typeface="Arial"/>
              <a:cs typeface="Arial"/>
              <a:sym typeface="Arial"/>
            </a:endParaRPr>
          </a:p>
          <a:p>
            <a:pPr indent="-317500" lvl="0" marL="457200" rtl="0" algn="l">
              <a:spcBef>
                <a:spcPts val="0"/>
              </a:spcBef>
              <a:spcAft>
                <a:spcPts val="0"/>
              </a:spcAft>
              <a:buClr>
                <a:srgbClr val="FFFF00"/>
              </a:buClr>
              <a:buSzPts val="1400"/>
              <a:buFont typeface="Arial"/>
              <a:buAutoNum type="arabicParenR"/>
            </a:pPr>
            <a:r>
              <a:rPr lang="en" sz="1400">
                <a:solidFill>
                  <a:srgbClr val="FFFF00"/>
                </a:solidFill>
                <a:latin typeface="Arial"/>
                <a:ea typeface="Arial"/>
                <a:cs typeface="Arial"/>
                <a:sym typeface="Arial"/>
              </a:rPr>
              <a:t>How does anti-immigrant sentiment reveal itself in the film? What role might gentrification play in this anti-immigrant sentiment?</a:t>
            </a:r>
            <a:endParaRPr sz="1400">
              <a:solidFill>
                <a:srgbClr val="FFFF00"/>
              </a:solidFill>
              <a:latin typeface="Arial"/>
              <a:ea typeface="Arial"/>
              <a:cs typeface="Arial"/>
              <a:sym typeface="Arial"/>
            </a:endParaRPr>
          </a:p>
          <a:p>
            <a:pPr indent="0" lvl="0" marL="457200" rtl="0" algn="l">
              <a:spcBef>
                <a:spcPts val="0"/>
              </a:spcBef>
              <a:spcAft>
                <a:spcPts val="0"/>
              </a:spcAft>
              <a:buNone/>
            </a:pPr>
            <a:r>
              <a:t/>
            </a:r>
            <a:endParaRPr sz="1400">
              <a:solidFill>
                <a:srgbClr val="FFFF00"/>
              </a:solidFill>
              <a:latin typeface="Arial"/>
              <a:ea typeface="Arial"/>
              <a:cs typeface="Arial"/>
              <a:sym typeface="Arial"/>
            </a:endParaRPr>
          </a:p>
          <a:p>
            <a:pPr indent="-317500" lvl="0" marL="457200" rtl="0" algn="l">
              <a:spcBef>
                <a:spcPts val="0"/>
              </a:spcBef>
              <a:spcAft>
                <a:spcPts val="0"/>
              </a:spcAft>
              <a:buClr>
                <a:srgbClr val="FFFF00"/>
              </a:buClr>
              <a:buSzPts val="1400"/>
              <a:buFont typeface="Arial"/>
              <a:buAutoNum type="arabicParenR"/>
            </a:pPr>
            <a:r>
              <a:rPr lang="en" sz="1400">
                <a:solidFill>
                  <a:srgbClr val="FFFF00"/>
                </a:solidFill>
                <a:latin typeface="Arial"/>
                <a:ea typeface="Arial"/>
                <a:cs typeface="Arial"/>
                <a:sym typeface="Arial"/>
              </a:rPr>
              <a:t>Chocolate City tells the story of gentrification and displacement primarily through the voices of Anu Yadav and Debra Frazier, though hundreds of Black residents lived in this community these women spoke this story. Why do you think that is? What might it say about race, class, and voice on the issue of gentrification?</a:t>
            </a:r>
            <a:endParaRPr b="1" sz="1400">
              <a:solidFill>
                <a:srgbClr val="FFFF00"/>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Pan African Washington, D.C.</a:t>
            </a:r>
            <a:endParaRPr/>
          </a:p>
        </p:txBody>
      </p:sp>
      <p:pic>
        <p:nvPicPr>
          <p:cNvPr descr="What a wonderful blessing it was to spend some time learning from the elders at Blue Nile. Blue Nile Botanicals has been one of my favorite spots in Washington DC for many years. A place filled with blessings and lessons. Listen a bit to Baba Duku and Baba Kweku. Enjoy" id="100" name="Google Shape;100;p18" title="The Amazing Blue Nile in DC">
            <a:hlinkClick r:id="rId3"/>
          </p:cNvPr>
          <p:cNvPicPr preferRelativeResize="0"/>
          <p:nvPr/>
        </p:nvPicPr>
        <p:blipFill>
          <a:blip r:embed="rId4">
            <a:alphaModFix/>
          </a:blip>
          <a:stretch>
            <a:fillRect/>
          </a:stretch>
        </p:blipFill>
        <p:spPr>
          <a:xfrm>
            <a:off x="3649500" y="1383750"/>
            <a:ext cx="4572000" cy="3429000"/>
          </a:xfrm>
          <a:prstGeom prst="rect">
            <a:avLst/>
          </a:prstGeom>
          <a:noFill/>
          <a:ln>
            <a:noFill/>
          </a:ln>
        </p:spPr>
      </p:pic>
      <p:sp>
        <p:nvSpPr>
          <p:cNvPr id="101" name="Google Shape;101;p18"/>
          <p:cNvSpPr txBox="1"/>
          <p:nvPr/>
        </p:nvSpPr>
        <p:spPr>
          <a:xfrm>
            <a:off x="270000" y="2065500"/>
            <a:ext cx="2808000" cy="1944000"/>
          </a:xfrm>
          <a:prstGeom prst="rect">
            <a:avLst/>
          </a:prstGeom>
          <a:solidFill>
            <a:srgbClr val="CFE2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t>For your notes:</a:t>
            </a:r>
            <a:endParaRPr b="1"/>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1) What purposes does the shop serve for the community?</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2) How is community expressed in the space?</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Sankofa Bookstore: A Community Space</a:t>
            </a:r>
            <a:endParaRPr/>
          </a:p>
        </p:txBody>
      </p:sp>
      <p:sp>
        <p:nvSpPr>
          <p:cNvPr id="107" name="Google Shape;107;p19"/>
          <p:cNvSpPr txBox="1"/>
          <p:nvPr>
            <p:ph idx="1" type="body"/>
          </p:nvPr>
        </p:nvSpPr>
        <p:spPr>
          <a:xfrm>
            <a:off x="302150" y="3721725"/>
            <a:ext cx="3122100" cy="68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Click here to read more: </a:t>
            </a:r>
            <a:r>
              <a:rPr lang="en" sz="1000" u="sng">
                <a:solidFill>
                  <a:schemeClr val="hlink"/>
                </a:solidFill>
                <a:hlinkClick r:id="rId3"/>
              </a:rPr>
              <a:t>https://dcist.com/story/19/05/29/in-increasingly-expensive-d-c-a-longtime-black-bookstore-looks-for-tax-relief/</a:t>
            </a:r>
            <a:endParaRPr sz="1000"/>
          </a:p>
          <a:p>
            <a:pPr indent="0" lvl="0" marL="0" rtl="0" algn="l">
              <a:spcBef>
                <a:spcPts val="1600"/>
              </a:spcBef>
              <a:spcAft>
                <a:spcPts val="1600"/>
              </a:spcAft>
              <a:buNone/>
            </a:pPr>
            <a:r>
              <a:t/>
            </a:r>
            <a:endParaRPr sz="1000"/>
          </a:p>
        </p:txBody>
      </p:sp>
      <p:pic>
        <p:nvPicPr>
          <p:cNvPr id="108" name="Google Shape;108;p19"/>
          <p:cNvPicPr preferRelativeResize="0"/>
          <p:nvPr/>
        </p:nvPicPr>
        <p:blipFill>
          <a:blip r:embed="rId4">
            <a:alphaModFix/>
          </a:blip>
          <a:stretch>
            <a:fillRect/>
          </a:stretch>
        </p:blipFill>
        <p:spPr>
          <a:xfrm>
            <a:off x="387900" y="1539000"/>
            <a:ext cx="2383800" cy="1787850"/>
          </a:xfrm>
          <a:prstGeom prst="rect">
            <a:avLst/>
          </a:prstGeom>
          <a:noFill/>
          <a:ln cap="flat" cmpd="sng" w="19050">
            <a:solidFill>
              <a:schemeClr val="dk2"/>
            </a:solidFill>
            <a:prstDash val="solid"/>
            <a:round/>
            <a:headEnd len="sm" w="sm" type="none"/>
            <a:tailEnd len="sm" w="sm" type="none"/>
          </a:ln>
        </p:spPr>
      </p:pic>
      <p:pic>
        <p:nvPicPr>
          <p:cNvPr descr="Sankofa bookstore near Howard University- has been a cultural hub through decades of DC history, it's now struggling to survive the rising tide of property values in the city." id="109" name="Google Shape;109;p19" title="Bookstore in DC is on track to get a big tax break">
            <a:hlinkClick r:id="rId5"/>
          </p:cNvPr>
          <p:cNvPicPr preferRelativeResize="0"/>
          <p:nvPr/>
        </p:nvPicPr>
        <p:blipFill>
          <a:blip r:embed="rId6">
            <a:alphaModFix/>
          </a:blip>
          <a:stretch>
            <a:fillRect/>
          </a:stretch>
        </p:blipFill>
        <p:spPr>
          <a:xfrm>
            <a:off x="3698150" y="1296525"/>
            <a:ext cx="4572000" cy="3429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20"/>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Little Ethiopia, Little Eritrea</a:t>
            </a:r>
            <a:endParaRPr/>
          </a:p>
        </p:txBody>
      </p:sp>
      <p:sp>
        <p:nvSpPr>
          <p:cNvPr id="115" name="Google Shape;115;p20"/>
          <p:cNvSpPr txBox="1"/>
          <p:nvPr>
            <p:ph idx="1" type="body"/>
          </p:nvPr>
        </p:nvSpPr>
        <p:spPr>
          <a:xfrm>
            <a:off x="387900" y="1489825"/>
            <a:ext cx="2860500" cy="3078900"/>
          </a:xfrm>
          <a:prstGeom prst="rect">
            <a:avLst/>
          </a:prstGeom>
          <a:solidFill>
            <a:srgbClr val="CFE2F3"/>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Click this link to hear the WAMU Podcast on how DC’s Ethiopian and Eritrean community developed in Washington, DC: </a:t>
            </a:r>
            <a:endParaRPr>
              <a:solidFill>
                <a:srgbClr val="000000"/>
              </a:solidFill>
            </a:endParaRPr>
          </a:p>
          <a:p>
            <a:pPr indent="0" lvl="0" marL="0" rtl="0" algn="l">
              <a:spcBef>
                <a:spcPts val="1600"/>
              </a:spcBef>
              <a:spcAft>
                <a:spcPts val="0"/>
              </a:spcAft>
              <a:buNone/>
            </a:pPr>
            <a:r>
              <a:rPr lang="en" sz="1000" u="sng">
                <a:solidFill>
                  <a:schemeClr val="hlink"/>
                </a:solidFill>
                <a:hlinkClick r:id="rId3"/>
              </a:rPr>
              <a:t>https://wamu.org/story/16/04/21/how_did_the_dc_region_become_home_to_the_largest_population_of_ethiopians_in_the_us/</a:t>
            </a:r>
            <a:endParaRPr sz="1000"/>
          </a:p>
          <a:p>
            <a:pPr indent="0" lvl="0" marL="0" rtl="0" algn="l">
              <a:spcBef>
                <a:spcPts val="1600"/>
              </a:spcBef>
              <a:spcAft>
                <a:spcPts val="1600"/>
              </a:spcAft>
              <a:buNone/>
            </a:pPr>
            <a:r>
              <a:t/>
            </a:r>
            <a:endParaRPr sz="900"/>
          </a:p>
        </p:txBody>
      </p:sp>
      <p:pic>
        <p:nvPicPr>
          <p:cNvPr descr="Chef Marcus Samuelsson dines, dances and dishes with the Ethiopian community in the nation’s capital." id="116" name="Google Shape;116;p20" title="No Passport Required: D.C. PREVIEW">
            <a:hlinkClick r:id="rId4"/>
          </p:cNvPr>
          <p:cNvPicPr preferRelativeResize="0"/>
          <p:nvPr/>
        </p:nvPicPr>
        <p:blipFill>
          <a:blip r:embed="rId5">
            <a:alphaModFix/>
          </a:blip>
          <a:stretch>
            <a:fillRect/>
          </a:stretch>
        </p:blipFill>
        <p:spPr>
          <a:xfrm>
            <a:off x="3805800" y="1314775"/>
            <a:ext cx="4572000" cy="3429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Community Change and Effects</a:t>
            </a:r>
            <a:endParaRPr/>
          </a:p>
        </p:txBody>
      </p:sp>
      <p:pic>
        <p:nvPicPr>
          <p:cNvPr id="122" name="Google Shape;122;p21"/>
          <p:cNvPicPr preferRelativeResize="0"/>
          <p:nvPr/>
        </p:nvPicPr>
        <p:blipFill>
          <a:blip r:embed="rId3">
            <a:alphaModFix/>
          </a:blip>
          <a:stretch>
            <a:fillRect/>
          </a:stretch>
        </p:blipFill>
        <p:spPr>
          <a:xfrm>
            <a:off x="152400" y="1589875"/>
            <a:ext cx="3812600" cy="2487125"/>
          </a:xfrm>
          <a:prstGeom prst="rect">
            <a:avLst/>
          </a:prstGeom>
          <a:noFill/>
          <a:ln cap="flat" cmpd="sng" w="28575">
            <a:solidFill>
              <a:schemeClr val="dk2"/>
            </a:solidFill>
            <a:prstDash val="solid"/>
            <a:round/>
            <a:headEnd len="sm" w="sm" type="none"/>
            <a:tailEnd len="sm" w="sm" type="none"/>
          </a:ln>
        </p:spPr>
      </p:pic>
      <p:pic>
        <p:nvPicPr>
          <p:cNvPr descr="The Ethiopian Cultural Festival returned to Veterans Plaza in Silver Spring on September 15, 2013. The day included a fashion show, music and crafts as well as food from a variety of vendors.&#10;&#10;Read more and view pictures: http://www.mymcmedia.org/ethiopian-festival-photos/&#10;View more video at CCM: http://montgomerycountymd.gov/ccm/" id="123" name="Google Shape;123;p21" title="Ethiopian Cultural Festival Silver Spring on September 15, 2013 09 20 13">
            <a:hlinkClick r:id="rId4"/>
          </p:cNvPr>
          <p:cNvPicPr preferRelativeResize="0"/>
          <p:nvPr/>
        </p:nvPicPr>
        <p:blipFill>
          <a:blip r:embed="rId5">
            <a:alphaModFix/>
          </a:blip>
          <a:stretch>
            <a:fillRect/>
          </a:stretch>
        </p:blipFill>
        <p:spPr>
          <a:xfrm>
            <a:off x="4333500" y="1118938"/>
            <a:ext cx="4572000" cy="3429000"/>
          </a:xfrm>
          <a:prstGeom prst="rect">
            <a:avLst/>
          </a:prstGeom>
          <a:noFill/>
          <a:ln>
            <a:noFill/>
          </a:ln>
        </p:spPr>
      </p:pic>
      <p:sp>
        <p:nvSpPr>
          <p:cNvPr id="124" name="Google Shape;124;p21"/>
          <p:cNvSpPr txBox="1"/>
          <p:nvPr/>
        </p:nvSpPr>
        <p:spPr>
          <a:xfrm>
            <a:off x="4572000" y="4617525"/>
            <a:ext cx="4095000" cy="3564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The New Community in Silver Spring, Maryland</a:t>
            </a:r>
            <a:endParaRPr>
              <a:latin typeface="Roboto"/>
              <a:ea typeface="Roboto"/>
              <a:cs typeface="Roboto"/>
              <a:sym typeface="Roboto"/>
            </a:endParaRPr>
          </a:p>
        </p:txBody>
      </p:sp>
      <p:sp>
        <p:nvSpPr>
          <p:cNvPr id="125" name="Google Shape;125;p21"/>
          <p:cNvSpPr txBox="1"/>
          <p:nvPr/>
        </p:nvSpPr>
        <p:spPr>
          <a:xfrm>
            <a:off x="437000" y="4261125"/>
            <a:ext cx="3528000" cy="3564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The Old Community in Washington, DC</a:t>
            </a:r>
            <a:endParaRPr>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